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</p:sldIdLst>
  <p:sldSz cx="9144000" cy="5143500" type="screen16x9"/>
  <p:notesSz cx="6858000" cy="9144000"/>
  <p:embeddedFontLst>
    <p:embeddedFont>
      <p:font typeface="Poppins Medium" panose="00000600000000000000" pitchFamily="2" charset="0"/>
      <p:regular r:id="rId13"/>
      <p:bold r:id="rId14"/>
      <p:italic r:id="rId15"/>
      <p:boldItalic r:id="rId16"/>
    </p:embeddedFont>
    <p:embeddedFont>
      <p:font typeface="Proxima Nova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8" y="113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2b7494ca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22b7494ca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190bc4ce7_0_1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2c190bc4ce7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2b7494ca5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2b7494ca5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2b7494ca5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2b7494ca5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b7494ca5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2b7494ca5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2b7494ca56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2b7494ca56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2b7494ca5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2b7494ca5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2b7494ca5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2b7494ca5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2b7494ca5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2b7494ca5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b7494ca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2b7494ca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TITLE_AND_BODY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 title="Frame 13970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/>
        </p:nvSpPr>
        <p:spPr>
          <a:xfrm>
            <a:off x="294675" y="3286098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solidFill>
                  <a:srgbClr val="202729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Team Name : </a:t>
            </a:r>
            <a:r>
              <a:rPr lang="en-GB" sz="1700" dirty="0" err="1">
                <a:solidFill>
                  <a:srgbClr val="202729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BNSpace</a:t>
            </a:r>
            <a:endParaRPr sz="1700" dirty="0">
              <a:solidFill>
                <a:srgbClr val="202729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7" name="Google Shape;57;p14"/>
          <p:cNvSpPr txBox="1"/>
          <p:nvPr/>
        </p:nvSpPr>
        <p:spPr>
          <a:xfrm>
            <a:off x="328730" y="4235935"/>
            <a:ext cx="85206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lvl="0">
              <a:lnSpc>
                <a:spcPct val="70000"/>
              </a:lnSpc>
            </a:pPr>
            <a:r>
              <a:rPr lang="en-GB" sz="1700" dirty="0">
                <a:solidFill>
                  <a:srgbClr val="202729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Problem Statement : </a:t>
            </a:r>
            <a:r>
              <a:rPr lang="en-US" sz="1800" dirty="0"/>
              <a:t>Operational Efficiency Improvement for MSPs and IT Teams</a:t>
            </a:r>
            <a:endParaRPr sz="1700" dirty="0">
              <a:solidFill>
                <a:srgbClr val="202729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8" name="Google Shape;58;p14"/>
          <p:cNvSpPr txBox="1"/>
          <p:nvPr/>
        </p:nvSpPr>
        <p:spPr>
          <a:xfrm>
            <a:off x="310163" y="3760858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solidFill>
                  <a:srgbClr val="202729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Team Leader Name : Balaji Narayanamoorthy</a:t>
            </a:r>
            <a:endParaRPr sz="1700" dirty="0">
              <a:solidFill>
                <a:srgbClr val="202729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16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4" title="Frame 13968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 title="Frame 13969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/>
        </p:nvSpPr>
        <p:spPr>
          <a:xfrm>
            <a:off x="311700" y="863550"/>
            <a:ext cx="7747212" cy="3879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US" sz="1600" dirty="0">
                <a:solidFill>
                  <a:srgbClr val="61616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Brief about the Idea:</a:t>
            </a:r>
          </a:p>
          <a:p>
            <a:r>
              <a:rPr lang="en-US" sz="1600" dirty="0" err="1">
                <a:latin typeface="Poppins Medium" panose="00000600000000000000" pitchFamily="2" charset="0"/>
                <a:cs typeface="Poppins Medium" panose="00000600000000000000" pitchFamily="2" charset="0"/>
              </a:rPr>
              <a:t>AutoOps</a:t>
            </a:r>
            <a:r>
              <a:rPr lang="en-US" sz="1600" dirty="0">
                <a:latin typeface="Poppins Medium" panose="00000600000000000000" pitchFamily="2" charset="0"/>
                <a:cs typeface="Poppins Medium" panose="00000600000000000000" pitchFamily="2" charset="0"/>
              </a:rPr>
              <a:t> AI is an </a:t>
            </a:r>
            <a:r>
              <a:rPr lang="en-US" sz="1600" b="1" dirty="0">
                <a:latin typeface="Poppins Medium" panose="00000600000000000000" pitchFamily="2" charset="0"/>
                <a:cs typeface="Poppins Medium" panose="00000600000000000000" pitchFamily="2" charset="0"/>
              </a:rPr>
              <a:t>Agentic AI-powered platform</a:t>
            </a:r>
            <a:r>
              <a:rPr lang="en-US" sz="1600" dirty="0">
                <a:latin typeface="Poppins Medium" panose="00000600000000000000" pitchFamily="2" charset="0"/>
                <a:cs typeface="Poppins Medium" panose="00000600000000000000" pitchFamily="2" charset="0"/>
              </a:rPr>
              <a:t> designed to make IT operations self-driving for MSPs and IT teams. It intelligently handles </a:t>
            </a:r>
            <a:r>
              <a:rPr lang="en-US" sz="1600" b="1" dirty="0">
                <a:latin typeface="Poppins Medium" panose="00000600000000000000" pitchFamily="2" charset="0"/>
                <a:cs typeface="Poppins Medium" panose="00000600000000000000" pitchFamily="2" charset="0"/>
              </a:rPr>
              <a:t>patch management, alert management, and routine IT administrative tasks</a:t>
            </a:r>
            <a:r>
              <a:rPr lang="en-US" sz="1600" dirty="0">
                <a:latin typeface="Poppins Medium" panose="00000600000000000000" pitchFamily="2" charset="0"/>
                <a:cs typeface="Poppins Medium" panose="00000600000000000000" pitchFamily="2" charset="0"/>
              </a:rPr>
              <a:t> by continuously monitoring systems, correlating alerts, prioritizing vulnerabilities, and triggering automated remediation — all within policy-defined guardrails.</a:t>
            </a:r>
          </a:p>
          <a:p>
            <a:endParaRPr lang="en-US" sz="16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r>
              <a:rPr lang="en-US" sz="1600" dirty="0">
                <a:latin typeface="Poppins Medium" panose="00000600000000000000" pitchFamily="2" charset="0"/>
                <a:cs typeface="Poppins Medium" panose="00000600000000000000" pitchFamily="2" charset="0"/>
              </a:rPr>
              <a:t>Unlike traditional RMM tools that rely only on static scripts, </a:t>
            </a:r>
            <a:r>
              <a:rPr lang="en-US" sz="1600" dirty="0" err="1">
                <a:latin typeface="Poppins Medium" panose="00000600000000000000" pitchFamily="2" charset="0"/>
                <a:cs typeface="Poppins Medium" panose="00000600000000000000" pitchFamily="2" charset="0"/>
              </a:rPr>
              <a:t>AutoOps</a:t>
            </a:r>
            <a:r>
              <a:rPr lang="en-US" sz="1600" dirty="0">
                <a:latin typeface="Poppins Medium" panose="00000600000000000000" pitchFamily="2" charset="0"/>
                <a:cs typeface="Poppins Medium" panose="00000600000000000000" pitchFamily="2" charset="0"/>
              </a:rPr>
              <a:t> AI uses </a:t>
            </a:r>
            <a:r>
              <a:rPr lang="en-US" sz="1600" b="1" dirty="0">
                <a:latin typeface="Poppins Medium" panose="00000600000000000000" pitchFamily="2" charset="0"/>
                <a:cs typeface="Poppins Medium" panose="00000600000000000000" pitchFamily="2" charset="0"/>
              </a:rPr>
              <a:t>LLM-driven decision-making</a:t>
            </a:r>
            <a:r>
              <a:rPr lang="en-US" sz="1600" dirty="0">
                <a:latin typeface="Poppins Medium" panose="00000600000000000000" pitchFamily="2" charset="0"/>
                <a:cs typeface="Poppins Medium" panose="00000600000000000000" pitchFamily="2" charset="0"/>
              </a:rPr>
              <a:t> to analyze, decide, and act autonomously while learning from human feedback. This results in </a:t>
            </a:r>
            <a:r>
              <a:rPr lang="en-US" sz="1600" b="1" dirty="0">
                <a:latin typeface="Poppins Medium" panose="00000600000000000000" pitchFamily="2" charset="0"/>
                <a:cs typeface="Poppins Medium" panose="00000600000000000000" pitchFamily="2" charset="0"/>
              </a:rPr>
              <a:t>faster resolution, fewer missed incidents, and lower manual workload</a:t>
            </a:r>
            <a:r>
              <a:rPr lang="en-US" sz="1600" dirty="0">
                <a:latin typeface="Poppins Medium" panose="00000600000000000000" pitchFamily="2" charset="0"/>
                <a:cs typeface="Poppins Medium" panose="00000600000000000000" pitchFamily="2" charset="0"/>
              </a:rPr>
              <a:t> — directly improving operational efficiency and profitability for MSPs.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endParaRPr lang="en-US" sz="1600" dirty="0">
              <a:solidFill>
                <a:srgbClr val="61616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 title="Frame 13969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/>
        </p:nvSpPr>
        <p:spPr>
          <a:xfrm>
            <a:off x="0" y="541350"/>
            <a:ext cx="9144000" cy="460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300" b="1" dirty="0">
                <a:latin typeface="Poppins Medium" panose="00000600000000000000" pitchFamily="2" charset="0"/>
                <a:cs typeface="Poppins Medium" panose="00000600000000000000" pitchFamily="2" charset="0"/>
              </a:rPr>
              <a:t>How different is it from any of the other existing ideas?</a:t>
            </a:r>
            <a:br>
              <a:rPr lang="en-US" sz="1300" dirty="0"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en-US" sz="1300" dirty="0" err="1">
                <a:latin typeface="Poppins Medium" panose="00000600000000000000" pitchFamily="2" charset="0"/>
                <a:cs typeface="Poppins Medium" panose="00000600000000000000" pitchFamily="2" charset="0"/>
              </a:rPr>
              <a:t>AutoOps</a:t>
            </a:r>
            <a:r>
              <a:rPr lang="en-US" sz="1300" dirty="0">
                <a:latin typeface="Poppins Medium" panose="00000600000000000000" pitchFamily="2" charset="0"/>
                <a:cs typeface="Poppins Medium" panose="00000600000000000000" pitchFamily="2" charset="0"/>
              </a:rPr>
              <a:t> AI goes beyond traditional RMM and automation tools by using </a:t>
            </a:r>
            <a:r>
              <a:rPr lang="en-US" sz="1300" b="1" dirty="0">
                <a:latin typeface="Poppins Medium" panose="00000600000000000000" pitchFamily="2" charset="0"/>
                <a:cs typeface="Poppins Medium" panose="00000600000000000000" pitchFamily="2" charset="0"/>
              </a:rPr>
              <a:t>Agentic AI</a:t>
            </a:r>
            <a:r>
              <a:rPr lang="en-US" sz="1300" dirty="0">
                <a:latin typeface="Poppins Medium" panose="00000600000000000000" pitchFamily="2" charset="0"/>
                <a:cs typeface="Poppins Medium" panose="00000600000000000000" pitchFamily="2" charset="0"/>
              </a:rPr>
              <a:t> to not just execute pre-defined scripts but to </a:t>
            </a:r>
            <a:r>
              <a:rPr lang="en-US" sz="1300" b="1" dirty="0">
                <a:latin typeface="Poppins Medium" panose="00000600000000000000" pitchFamily="2" charset="0"/>
                <a:cs typeface="Poppins Medium" panose="00000600000000000000" pitchFamily="2" charset="0"/>
              </a:rPr>
              <a:t>analyze, decide, and act autonomously</a:t>
            </a:r>
            <a:r>
              <a:rPr lang="en-US" sz="1300" dirty="0">
                <a:latin typeface="Poppins Medium" panose="00000600000000000000" pitchFamily="2" charset="0"/>
                <a:cs typeface="Poppins Medium" panose="00000600000000000000" pitchFamily="2" charset="0"/>
              </a:rPr>
              <a:t> within safe guardrails. Unlike rule-based systems, it continuously learns from human feedback, improving accuracy and efficiency over time.</a:t>
            </a:r>
          </a:p>
          <a:p>
            <a:endParaRPr lang="en-US" sz="13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r>
              <a:rPr lang="en-US" sz="1300" b="1" dirty="0">
                <a:latin typeface="Poppins Medium" panose="00000600000000000000" pitchFamily="2" charset="0"/>
                <a:cs typeface="Poppins Medium" panose="00000600000000000000" pitchFamily="2" charset="0"/>
              </a:rPr>
              <a:t>How will it be able to solve the problem?</a:t>
            </a:r>
            <a:br>
              <a:rPr lang="en-US" sz="1300" dirty="0"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en-US" sz="1300" dirty="0" err="1">
                <a:latin typeface="Poppins Medium" panose="00000600000000000000" pitchFamily="2" charset="0"/>
                <a:cs typeface="Poppins Medium" panose="00000600000000000000" pitchFamily="2" charset="0"/>
              </a:rPr>
              <a:t>AutoOps</a:t>
            </a:r>
            <a:r>
              <a:rPr lang="en-US" sz="1300" dirty="0">
                <a:latin typeface="Poppins Medium" panose="00000600000000000000" pitchFamily="2" charset="0"/>
                <a:cs typeface="Poppins Medium" panose="00000600000000000000" pitchFamily="2" charset="0"/>
              </a:rPr>
              <a:t> AI directly addresses patch chaos, alert fatigue, and repetitive IT tasks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latin typeface="Poppins Medium" panose="00000600000000000000" pitchFamily="2" charset="0"/>
                <a:cs typeface="Poppins Medium" panose="00000600000000000000" pitchFamily="2" charset="0"/>
              </a:rPr>
              <a:t>Prioritizing and scheduling patches</a:t>
            </a:r>
            <a:r>
              <a:rPr lang="en-US" sz="1300" dirty="0">
                <a:latin typeface="Poppins Medium" panose="00000600000000000000" pitchFamily="2" charset="0"/>
                <a:cs typeface="Poppins Medium" panose="00000600000000000000" pitchFamily="2" charset="0"/>
              </a:rPr>
              <a:t> intelligently to minimize downtime and maximize compliance.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latin typeface="Poppins Medium" panose="00000600000000000000" pitchFamily="2" charset="0"/>
                <a:cs typeface="Poppins Medium" panose="00000600000000000000" pitchFamily="2" charset="0"/>
              </a:rPr>
              <a:t>Correlating and deduplicating alerts</a:t>
            </a:r>
            <a:r>
              <a:rPr lang="en-US" sz="1300" dirty="0">
                <a:latin typeface="Poppins Medium" panose="00000600000000000000" pitchFamily="2" charset="0"/>
                <a:cs typeface="Poppins Medium" panose="00000600000000000000" pitchFamily="2" charset="0"/>
              </a:rPr>
              <a:t> to reduce noise and focus on root causes.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latin typeface="Poppins Medium" panose="00000600000000000000" pitchFamily="2" charset="0"/>
                <a:cs typeface="Poppins Medium" panose="00000600000000000000" pitchFamily="2" charset="0"/>
              </a:rPr>
              <a:t>Executing automated remediation and routine tasks</a:t>
            </a:r>
            <a:r>
              <a:rPr lang="en-US" sz="1300" dirty="0">
                <a:latin typeface="Poppins Medium" panose="00000600000000000000" pitchFamily="2" charset="0"/>
                <a:cs typeface="Poppins Medium" panose="00000600000000000000" pitchFamily="2" charset="0"/>
              </a:rPr>
              <a:t> such as service restarts, cleanup jobs, and user lifecycle actions — freeing engineers from manual 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latin typeface="Poppins Medium" panose="00000600000000000000" pitchFamily="2" charset="0"/>
                <a:cs typeface="Poppins Medium" panose="00000600000000000000" pitchFamily="2" charset="0"/>
              </a:rPr>
              <a:t>Providing a natural language interface</a:t>
            </a:r>
            <a:r>
              <a:rPr lang="en-US" sz="1300" dirty="0">
                <a:latin typeface="Poppins Medium" panose="00000600000000000000" pitchFamily="2" charset="0"/>
                <a:cs typeface="Poppins Medium" panose="00000600000000000000" pitchFamily="2" charset="0"/>
              </a:rPr>
              <a:t> so teams can query and control operations easily.</a:t>
            </a:r>
          </a:p>
          <a:p>
            <a:endParaRPr lang="en-US" sz="13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r>
              <a:rPr lang="en-US" sz="1300" b="1" dirty="0">
                <a:latin typeface="Poppins Medium" panose="00000600000000000000" pitchFamily="2" charset="0"/>
                <a:cs typeface="Poppins Medium" panose="00000600000000000000" pitchFamily="2" charset="0"/>
              </a:rPr>
              <a:t>USP of the proposed solution:</a:t>
            </a:r>
            <a:endParaRPr lang="en-US" sz="13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latin typeface="Poppins Medium" panose="00000600000000000000" pitchFamily="2" charset="0"/>
                <a:cs typeface="Poppins Medium" panose="00000600000000000000" pitchFamily="2" charset="0"/>
              </a:rPr>
              <a:t>Policy-driven autonomy:</a:t>
            </a:r>
            <a:r>
              <a:rPr lang="en-US" sz="1300" dirty="0">
                <a:latin typeface="Poppins Medium" panose="00000600000000000000" pitchFamily="2" charset="0"/>
                <a:cs typeface="Poppins Medium" panose="00000600000000000000" pitchFamily="2" charset="0"/>
              </a:rPr>
              <a:t> IT admins stay in control while AI handles the heavy lifting.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latin typeface="Poppins Medium" panose="00000600000000000000" pitchFamily="2" charset="0"/>
                <a:cs typeface="Poppins Medium" panose="00000600000000000000" pitchFamily="2" charset="0"/>
              </a:rPr>
              <a:t>End-to-end coverage:</a:t>
            </a:r>
            <a:r>
              <a:rPr lang="en-US" sz="1300" dirty="0">
                <a:latin typeface="Poppins Medium" panose="00000600000000000000" pitchFamily="2" charset="0"/>
                <a:cs typeface="Poppins Medium" panose="00000600000000000000" pitchFamily="2" charset="0"/>
              </a:rPr>
              <a:t> Patch management, alert management, and task automation — all in one platform.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latin typeface="Poppins Medium" panose="00000600000000000000" pitchFamily="2" charset="0"/>
                <a:cs typeface="Poppins Medium" panose="00000600000000000000" pitchFamily="2" charset="0"/>
              </a:rPr>
              <a:t>Continuous learning:</a:t>
            </a:r>
            <a:r>
              <a:rPr lang="en-US" sz="1300" dirty="0">
                <a:latin typeface="Poppins Medium" panose="00000600000000000000" pitchFamily="2" charset="0"/>
                <a:cs typeface="Poppins Medium" panose="00000600000000000000" pitchFamily="2" charset="0"/>
              </a:rPr>
              <a:t> AI adapts to the MSP’s unique environment, improving decision-making with every interaction.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latin typeface="Poppins Medium" panose="00000600000000000000" pitchFamily="2" charset="0"/>
                <a:cs typeface="Poppins Medium" panose="00000600000000000000" pitchFamily="2" charset="0"/>
              </a:rPr>
              <a:t>Seamless integrations:</a:t>
            </a:r>
            <a:r>
              <a:rPr lang="en-US" sz="1300" dirty="0">
                <a:latin typeface="Poppins Medium" panose="00000600000000000000" pitchFamily="2" charset="0"/>
                <a:cs typeface="Poppins Medium" panose="00000600000000000000" pitchFamily="2" charset="0"/>
              </a:rPr>
              <a:t> Works with existing RMM, ticketing, and alerting tools, reducing adoption friction.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 title="Frame 13969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/>
          <p:nvPr/>
        </p:nvSpPr>
        <p:spPr>
          <a:xfrm>
            <a:off x="311700" y="884950"/>
            <a:ext cx="7486500" cy="3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defRPr sz="1800"/>
            </a:pPr>
            <a:r>
              <a:rPr lang="en-IN" sz="1600" dirty="0">
                <a:latin typeface="Poppins Medium" panose="00000600000000000000" pitchFamily="2" charset="0"/>
                <a:cs typeface="Poppins Medium" panose="00000600000000000000" pitchFamily="2" charset="0"/>
              </a:rPr>
              <a:t>✅ Patch Management:</a:t>
            </a:r>
          </a:p>
          <a:p>
            <a:pPr>
              <a:defRPr sz="1800"/>
            </a:pPr>
            <a:r>
              <a:rPr lang="en-IN" sz="1600" dirty="0">
                <a:latin typeface="Poppins Medium" panose="00000600000000000000" pitchFamily="2" charset="0"/>
                <a:cs typeface="Poppins Medium" panose="00000600000000000000" pitchFamily="2" charset="0"/>
              </a:rPr>
              <a:t>• Endpoint discovery, patch prioritization, safe rollout &amp; rollback</a:t>
            </a:r>
          </a:p>
          <a:p>
            <a:pPr>
              <a:defRPr sz="1800"/>
            </a:pPr>
            <a:endParaRPr lang="en-IN" sz="16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>
              <a:defRPr sz="1800"/>
            </a:pPr>
            <a:r>
              <a:rPr lang="en-IN" sz="1600" dirty="0">
                <a:latin typeface="Poppins Medium" panose="00000600000000000000" pitchFamily="2" charset="0"/>
                <a:cs typeface="Poppins Medium" panose="00000600000000000000" pitchFamily="2" charset="0"/>
              </a:rPr>
              <a:t>✅ Alert Management:</a:t>
            </a:r>
          </a:p>
          <a:p>
            <a:pPr>
              <a:defRPr sz="1800"/>
            </a:pPr>
            <a:r>
              <a:rPr lang="en-IN" sz="1600" dirty="0">
                <a:latin typeface="Poppins Medium" panose="00000600000000000000" pitchFamily="2" charset="0"/>
                <a:cs typeface="Poppins Medium" panose="00000600000000000000" pitchFamily="2" charset="0"/>
              </a:rPr>
              <a:t>• Noise suppression, correlation, AI-driven root cause analysis</a:t>
            </a:r>
          </a:p>
          <a:p>
            <a:pPr>
              <a:defRPr sz="1800"/>
            </a:pPr>
            <a:endParaRPr lang="en-IN" sz="16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>
              <a:defRPr sz="1800"/>
            </a:pPr>
            <a:r>
              <a:rPr lang="en-IN" sz="1600" dirty="0">
                <a:latin typeface="Poppins Medium" panose="00000600000000000000" pitchFamily="2" charset="0"/>
                <a:cs typeface="Poppins Medium" panose="00000600000000000000" pitchFamily="2" charset="0"/>
              </a:rPr>
              <a:t>✅ Automated IT Tasks:</a:t>
            </a:r>
          </a:p>
          <a:p>
            <a:pPr>
              <a:defRPr sz="1800"/>
            </a:pPr>
            <a:r>
              <a:rPr lang="en-IN" sz="1600" dirty="0">
                <a:latin typeface="Poppins Medium" panose="00000600000000000000" pitchFamily="2" charset="0"/>
                <a:cs typeface="Poppins Medium" panose="00000600000000000000" pitchFamily="2" charset="0"/>
              </a:rPr>
              <a:t>• Service restarts, log cleanup, compliance enforcement, user lifecycle automation</a:t>
            </a:r>
          </a:p>
          <a:p>
            <a:pPr>
              <a:defRPr sz="1800"/>
            </a:pPr>
            <a:endParaRPr lang="en-IN" sz="16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>
              <a:defRPr sz="1800"/>
            </a:pPr>
            <a:r>
              <a:rPr lang="en-IN" sz="1600" dirty="0">
                <a:latin typeface="Poppins Medium" panose="00000600000000000000" pitchFamily="2" charset="0"/>
                <a:cs typeface="Poppins Medium" panose="00000600000000000000" pitchFamily="2" charset="0"/>
              </a:rPr>
              <a:t>✅ Policy-Driven Autonomy:</a:t>
            </a:r>
          </a:p>
          <a:p>
            <a:pPr>
              <a:defRPr sz="1800"/>
            </a:pPr>
            <a:r>
              <a:rPr lang="en-IN" sz="1600" dirty="0">
                <a:latin typeface="Poppins Medium" panose="00000600000000000000" pitchFamily="2" charset="0"/>
                <a:cs typeface="Poppins Medium" panose="00000600000000000000" pitchFamily="2" charset="0"/>
              </a:rPr>
              <a:t>• Admins define guardrails, AI takes safe automated actions</a:t>
            </a:r>
          </a:p>
          <a:p>
            <a:pPr>
              <a:defRPr sz="1800"/>
            </a:pPr>
            <a:endParaRPr lang="en-IN" sz="16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>
              <a:defRPr sz="1800"/>
            </a:pPr>
            <a:r>
              <a:rPr lang="en-IN" sz="1600" dirty="0">
                <a:latin typeface="Poppins Medium" panose="00000600000000000000" pitchFamily="2" charset="0"/>
                <a:cs typeface="Poppins Medium" panose="00000600000000000000" pitchFamily="2" charset="0"/>
              </a:rPr>
              <a:t>✅ </a:t>
            </a:r>
            <a:r>
              <a:rPr lang="en-IN" sz="1600" dirty="0" err="1">
                <a:latin typeface="Poppins Medium" panose="00000600000000000000" pitchFamily="2" charset="0"/>
                <a:cs typeface="Poppins Medium" panose="00000600000000000000" pitchFamily="2" charset="0"/>
              </a:rPr>
              <a:t>ChatOps</a:t>
            </a:r>
            <a:r>
              <a:rPr lang="en-IN" sz="1600" dirty="0">
                <a:latin typeface="Poppins Medium" panose="00000600000000000000" pitchFamily="2" charset="0"/>
                <a:cs typeface="Poppins Medium" panose="00000600000000000000" pitchFamily="2" charset="0"/>
              </a:rPr>
              <a:t> Interface:</a:t>
            </a:r>
          </a:p>
          <a:p>
            <a:pPr>
              <a:defRPr sz="1800"/>
            </a:pPr>
            <a:r>
              <a:rPr lang="en-IN" sz="1600" dirty="0">
                <a:latin typeface="Poppins Medium" panose="00000600000000000000" pitchFamily="2" charset="0"/>
                <a:cs typeface="Poppins Medium" panose="00000600000000000000" pitchFamily="2" charset="0"/>
              </a:rPr>
              <a:t>• Slack/Teams integration for approvals, real-time insights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 title="Frame 13969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/>
        </p:nvSpPr>
        <p:spPr>
          <a:xfrm>
            <a:off x="311700" y="840550"/>
            <a:ext cx="8520600" cy="446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616161"/>
                </a:solidFill>
                <a:latin typeface="Poppins Medium" panose="00000600000000000000" pitchFamily="2" charset="0"/>
                <a:ea typeface="Poppins Medium"/>
                <a:cs typeface="Poppins Medium" panose="00000600000000000000" pitchFamily="2" charset="0"/>
                <a:sym typeface="Poppins Medium"/>
              </a:rPr>
              <a:t>Process flow diagram or Use-case diagram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616161"/>
              </a:solidFill>
              <a:latin typeface="Poppins Medium" panose="00000600000000000000" pitchFamily="2" charset="0"/>
              <a:ea typeface="Poppins Medium"/>
              <a:cs typeface="Poppins Medium" panose="00000600000000000000" pitchFamily="2" charset="0"/>
              <a:sym typeface="Poppi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lang="en-IN" sz="1600" b="1" dirty="0">
              <a:solidFill>
                <a:srgbClr val="616161"/>
              </a:solidFill>
              <a:latin typeface="Poppins Medium" panose="00000600000000000000" pitchFamily="2" charset="0"/>
              <a:ea typeface="Proxima Nova"/>
              <a:cs typeface="Poppins Medium" panose="00000600000000000000" pitchFamily="2" charset="0"/>
              <a:sym typeface="Proxima Nov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7DC1C8-CE15-FADB-E26B-2CEA5B1FF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0019" y="1287522"/>
            <a:ext cx="5783961" cy="375996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 title="Frame 13969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9"/>
          <p:cNvSpPr txBox="1"/>
          <p:nvPr/>
        </p:nvSpPr>
        <p:spPr>
          <a:xfrm>
            <a:off x="311700" y="77650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dirty="0">
                <a:solidFill>
                  <a:srgbClr val="616161"/>
                </a:solidFill>
                <a:latin typeface="Poppins Medium" panose="00000600000000000000" pitchFamily="2" charset="0"/>
                <a:ea typeface="Poppins Medium"/>
                <a:cs typeface="Poppins Medium" panose="00000600000000000000" pitchFamily="2" charset="0"/>
                <a:sym typeface="Poppins Medium"/>
              </a:rPr>
              <a:t>Wireframes/Mock diagrams of the proposed solution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600" dirty="0">
              <a:solidFill>
                <a:srgbClr val="616161"/>
              </a:solidFill>
              <a:latin typeface="Poppins Medium" panose="00000600000000000000" pitchFamily="2" charset="0"/>
              <a:ea typeface="Poppins Medium"/>
              <a:cs typeface="Poppins Medium" panose="00000600000000000000" pitchFamily="2" charset="0"/>
              <a:sym typeface="Poppi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20D2DC-6BC4-1374-7F82-D99E7F864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636" y="1104659"/>
            <a:ext cx="5832728" cy="38884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 title="Frame 13969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 txBox="1"/>
          <p:nvPr/>
        </p:nvSpPr>
        <p:spPr>
          <a:xfrm>
            <a:off x="311700" y="74640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dirty="0">
                <a:solidFill>
                  <a:srgbClr val="616161"/>
                </a:solidFill>
                <a:latin typeface="Poppins Medium" panose="00000600000000000000" pitchFamily="2" charset="0"/>
                <a:ea typeface="Poppins Medium"/>
                <a:cs typeface="Poppins Medium" panose="00000600000000000000" pitchFamily="2" charset="0"/>
                <a:sym typeface="Poppins Medium"/>
              </a:rPr>
              <a:t>Architecture diagram of the proposed solution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GB" sz="1600" dirty="0">
              <a:solidFill>
                <a:srgbClr val="616161"/>
              </a:solidFill>
              <a:latin typeface="Poppins Medium" panose="00000600000000000000" pitchFamily="2" charset="0"/>
              <a:ea typeface="Poppins Medium"/>
              <a:cs typeface="Poppins Medium" panose="00000600000000000000" pitchFamily="2" charset="0"/>
              <a:sym typeface="Poppi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GB" sz="1600" dirty="0">
              <a:solidFill>
                <a:srgbClr val="616161"/>
              </a:solidFill>
              <a:latin typeface="Poppins Medium" panose="00000600000000000000" pitchFamily="2" charset="0"/>
              <a:ea typeface="Poppins Medium"/>
              <a:cs typeface="Poppins Medium" panose="00000600000000000000" pitchFamily="2" charset="0"/>
              <a:sym typeface="Poppi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EA9D70-7E6E-F819-2B40-E12102407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574" y="1078629"/>
            <a:ext cx="6062851" cy="4041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 title="Frame 13969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1"/>
          <p:cNvSpPr txBox="1"/>
          <p:nvPr/>
        </p:nvSpPr>
        <p:spPr>
          <a:xfrm>
            <a:off x="311700" y="716275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600" dirty="0">
                <a:solidFill>
                  <a:srgbClr val="616161"/>
                </a:solidFill>
                <a:latin typeface="Poppins Medium" panose="00000600000000000000" pitchFamily="2" charset="0"/>
                <a:ea typeface="Poppins Medium"/>
                <a:cs typeface="Poppins Medium" panose="00000600000000000000" pitchFamily="2" charset="0"/>
                <a:sym typeface="Poppins Medium"/>
              </a:rPr>
              <a:t>Technologies to be used in the solution: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endParaRPr lang="en-GB" sz="1600" i="0" u="none" strike="noStrike" cap="none" dirty="0">
              <a:solidFill>
                <a:srgbClr val="616161"/>
              </a:solidFill>
              <a:latin typeface="Poppins Medium" panose="00000600000000000000" pitchFamily="2" charset="0"/>
              <a:ea typeface="Poppins Medium"/>
              <a:cs typeface="Poppins Medium" panose="00000600000000000000" pitchFamily="2" charset="0"/>
              <a:sym typeface="Poppins Medium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594B83C-AB5A-9D13-FC5D-254E54B5A4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255038"/>
              </p:ext>
            </p:extLst>
          </p:nvPr>
        </p:nvGraphicFramePr>
        <p:xfrm>
          <a:off x="0" y="1043019"/>
          <a:ext cx="9144000" cy="4122005"/>
        </p:xfrm>
        <a:graphic>
          <a:graphicData uri="http://schemas.openxmlformats.org/drawingml/2006/table">
            <a:tbl>
              <a:tblPr/>
              <a:tblGrid>
                <a:gridCol w="3048000">
                  <a:extLst>
                    <a:ext uri="{9D8B030D-6E8A-4147-A177-3AD203B41FA5}">
                      <a16:colId xmlns:a16="http://schemas.microsoft.com/office/drawing/2014/main" val="121326784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50580571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503294919"/>
                    </a:ext>
                  </a:extLst>
                </a:gridCol>
              </a:tblGrid>
              <a:tr h="1596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Layer</a:t>
                      </a:r>
                    </a:p>
                  </a:txBody>
                  <a:tcPr marL="40996" marR="40996" marT="20498" marB="20498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Technology / Service</a:t>
                      </a:r>
                    </a:p>
                  </a:txBody>
                  <a:tcPr marL="40996" marR="40996" marT="20498" marB="20498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Purpose</a:t>
                      </a:r>
                    </a:p>
                  </a:txBody>
                  <a:tcPr marL="40996" marR="40996" marT="20498" marB="20498"/>
                </a:tc>
                <a:extLst>
                  <a:ext uri="{0D108BD9-81ED-4DB2-BD59-A6C34878D82A}">
                    <a16:rowId xmlns:a16="http://schemas.microsoft.com/office/drawing/2014/main" val="1100095463"/>
                  </a:ext>
                </a:extLst>
              </a:tr>
              <a:tr h="3831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Endpoint Management</a:t>
                      </a:r>
                    </a:p>
                  </a:txBody>
                  <a:tcPr marL="40996" marR="40996" marT="20498" marB="20498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SuperOps.ai Agent &amp; APIs</a:t>
                      </a:r>
                    </a:p>
                  </a:txBody>
                  <a:tcPr marL="40996" marR="40996" marT="20498" marB="20498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Collect device inventory, patch status, alerts, and execute remote scripts or patches.</a:t>
                      </a:r>
                    </a:p>
                  </a:txBody>
                  <a:tcPr marL="40996" marR="40996" marT="20498" marB="20498"/>
                </a:tc>
                <a:extLst>
                  <a:ext uri="{0D108BD9-81ED-4DB2-BD59-A6C34878D82A}">
                    <a16:rowId xmlns:a16="http://schemas.microsoft.com/office/drawing/2014/main" val="3832004739"/>
                  </a:ext>
                </a:extLst>
              </a:tr>
              <a:tr h="3831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AI &amp; Orchestration</a:t>
                      </a:r>
                    </a:p>
                  </a:txBody>
                  <a:tcPr marL="40996" marR="40996" marT="20498" marB="20498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/>
                        <a:t>AWS Bedrock (or GPT-5 API) + </a:t>
                      </a:r>
                      <a:r>
                        <a:rPr lang="en-US" sz="1050" dirty="0" err="1"/>
                        <a:t>LangChain</a:t>
                      </a:r>
                      <a:r>
                        <a:rPr lang="en-US" sz="1050" dirty="0"/>
                        <a:t> / </a:t>
                      </a:r>
                      <a:r>
                        <a:rPr lang="en-US" sz="1050" dirty="0" err="1"/>
                        <a:t>CrewAI</a:t>
                      </a:r>
                      <a:endParaRPr lang="en-US" sz="1050" dirty="0"/>
                    </a:p>
                  </a:txBody>
                  <a:tcPr marL="40996" marR="40996" marT="20498" marB="20498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Reasoning engine to prioritize patches, correlate alerts, decide remediation actions.</a:t>
                      </a:r>
                    </a:p>
                  </a:txBody>
                  <a:tcPr marL="40996" marR="40996" marT="20498" marB="20498"/>
                </a:tc>
                <a:extLst>
                  <a:ext uri="{0D108BD9-81ED-4DB2-BD59-A6C34878D82A}">
                    <a16:rowId xmlns:a16="http://schemas.microsoft.com/office/drawing/2014/main" val="1822091366"/>
                  </a:ext>
                </a:extLst>
              </a:tr>
              <a:tr h="3831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Policy Engine</a:t>
                      </a:r>
                    </a:p>
                  </a:txBody>
                  <a:tcPr marL="40996" marR="40996" marT="20498" marB="20498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AWS DynamoDB (storing JSON/YAML policies)</a:t>
                      </a:r>
                    </a:p>
                  </a:txBody>
                  <a:tcPr marL="40996" marR="40996" marT="20498" marB="20498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Stores automation guardrails, thresholds, and rules for safe auto-remediation.</a:t>
                      </a:r>
                    </a:p>
                  </a:txBody>
                  <a:tcPr marL="40996" marR="40996" marT="20498" marB="20498"/>
                </a:tc>
                <a:extLst>
                  <a:ext uri="{0D108BD9-81ED-4DB2-BD59-A6C34878D82A}">
                    <a16:rowId xmlns:a16="http://schemas.microsoft.com/office/drawing/2014/main" val="1739610877"/>
                  </a:ext>
                </a:extLst>
              </a:tr>
              <a:tr h="4948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Automation &amp; Remediation</a:t>
                      </a:r>
                    </a:p>
                  </a:txBody>
                  <a:tcPr marL="40996" marR="40996" marT="20498" marB="20498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AWS Lambda + AWS Step Functions</a:t>
                      </a:r>
                    </a:p>
                  </a:txBody>
                  <a:tcPr marL="40996" marR="40996" marT="20498" marB="20498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Event-driven execution of playbooks, connecting AI decisions with SuperOps agent actions.</a:t>
                      </a:r>
                    </a:p>
                  </a:txBody>
                  <a:tcPr marL="40996" marR="40996" marT="20498" marB="20498"/>
                </a:tc>
                <a:extLst>
                  <a:ext uri="{0D108BD9-81ED-4DB2-BD59-A6C34878D82A}">
                    <a16:rowId xmlns:a16="http://schemas.microsoft.com/office/drawing/2014/main" val="2191222884"/>
                  </a:ext>
                </a:extLst>
              </a:tr>
              <a:tr h="3831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Playbook Repository</a:t>
                      </a:r>
                    </a:p>
                  </a:txBody>
                  <a:tcPr marL="40996" marR="40996" marT="20498" marB="20498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AWS S3</a:t>
                      </a:r>
                    </a:p>
                  </a:txBody>
                  <a:tcPr marL="40996" marR="40996" marT="20498" marB="20498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Stores patching scripts, remediation workflows, rollback scripts with version control.</a:t>
                      </a:r>
                    </a:p>
                  </a:txBody>
                  <a:tcPr marL="40996" marR="40996" marT="20498" marB="20498"/>
                </a:tc>
                <a:extLst>
                  <a:ext uri="{0D108BD9-81ED-4DB2-BD59-A6C34878D82A}">
                    <a16:rowId xmlns:a16="http://schemas.microsoft.com/office/drawing/2014/main" val="1483309225"/>
                  </a:ext>
                </a:extLst>
              </a:tr>
              <a:tr h="3831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Memory &amp; Context</a:t>
                      </a:r>
                    </a:p>
                  </a:txBody>
                  <a:tcPr marL="40996" marR="40996" marT="20498" marB="20498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Amazon OpenSearch Service (Vector DB)</a:t>
                      </a:r>
                    </a:p>
                  </a:txBody>
                  <a:tcPr marL="40996" marR="40996" marT="20498" marB="20498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Maintains historical incidents, decisions, and user feedback for AI learning.</a:t>
                      </a:r>
                    </a:p>
                  </a:txBody>
                  <a:tcPr marL="40996" marR="40996" marT="20498" marB="20498"/>
                </a:tc>
                <a:extLst>
                  <a:ext uri="{0D108BD9-81ED-4DB2-BD59-A6C34878D82A}">
                    <a16:rowId xmlns:a16="http://schemas.microsoft.com/office/drawing/2014/main" val="2380149773"/>
                  </a:ext>
                </a:extLst>
              </a:tr>
              <a:tr h="3831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Monitoring &amp; Logging</a:t>
                      </a:r>
                    </a:p>
                  </a:txBody>
                  <a:tcPr marL="40996" marR="40996" marT="20498" marB="20498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 dirty="0"/>
                        <a:t>AWS CloudWatch + CloudTrail</a:t>
                      </a:r>
                    </a:p>
                  </a:txBody>
                  <a:tcPr marL="40996" marR="40996" marT="20498" marB="20498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Centralized logging, decision traceability, and auditing of AI actions.</a:t>
                      </a:r>
                    </a:p>
                  </a:txBody>
                  <a:tcPr marL="40996" marR="40996" marT="20498" marB="20498"/>
                </a:tc>
                <a:extLst>
                  <a:ext uri="{0D108BD9-81ED-4DB2-BD59-A6C34878D82A}">
                    <a16:rowId xmlns:a16="http://schemas.microsoft.com/office/drawing/2014/main" val="29361621"/>
                  </a:ext>
                </a:extLst>
              </a:tr>
              <a:tr h="3831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Dashboard &amp; UI</a:t>
                      </a:r>
                    </a:p>
                  </a:txBody>
                  <a:tcPr marL="40996" marR="40996" marT="20498" marB="20498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React + TailwindCSS (hosted on AWS Amplify)</a:t>
                      </a:r>
                    </a:p>
                  </a:txBody>
                  <a:tcPr marL="40996" marR="40996" marT="20498" marB="20498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Displays patch compliance, alerts, AI actions, and provides manual control.</a:t>
                      </a:r>
                    </a:p>
                  </a:txBody>
                  <a:tcPr marL="40996" marR="40996" marT="20498" marB="20498"/>
                </a:tc>
                <a:extLst>
                  <a:ext uri="{0D108BD9-81ED-4DB2-BD59-A6C34878D82A}">
                    <a16:rowId xmlns:a16="http://schemas.microsoft.com/office/drawing/2014/main" val="2769374247"/>
                  </a:ext>
                </a:extLst>
              </a:tr>
              <a:tr h="3831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ChatOps Interface</a:t>
                      </a:r>
                    </a:p>
                  </a:txBody>
                  <a:tcPr marL="40996" marR="40996" marT="20498" marB="20498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Slack/Teams Bot (AWS API Gateway + Lambda)</a:t>
                      </a:r>
                    </a:p>
                  </a:txBody>
                  <a:tcPr marL="40996" marR="40996" marT="20498" marB="20498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Approval workflow and natural language control of AutoOps AI actions.</a:t>
                      </a:r>
                    </a:p>
                  </a:txBody>
                  <a:tcPr marL="40996" marR="40996" marT="20498" marB="20498"/>
                </a:tc>
                <a:extLst>
                  <a:ext uri="{0D108BD9-81ED-4DB2-BD59-A6C34878D82A}">
                    <a16:rowId xmlns:a16="http://schemas.microsoft.com/office/drawing/2014/main" val="1325206508"/>
                  </a:ext>
                </a:extLst>
              </a:tr>
              <a:tr h="2713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Data Sources</a:t>
                      </a:r>
                    </a:p>
                  </a:txBody>
                  <a:tcPr marL="40996" marR="40996" marT="20498" marB="20498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/>
                        <a:t>NVD CVE API, Vendor Patch Feeds</a:t>
                      </a:r>
                    </a:p>
                  </a:txBody>
                  <a:tcPr marL="40996" marR="40996" marT="20498" marB="20498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/>
                        <a:t>Real-time vulnerability and patch information for prioritization.</a:t>
                      </a:r>
                    </a:p>
                  </a:txBody>
                  <a:tcPr marL="40996" marR="40996" marT="20498" marB="20498"/>
                </a:tc>
                <a:extLst>
                  <a:ext uri="{0D108BD9-81ED-4DB2-BD59-A6C34878D82A}">
                    <a16:rowId xmlns:a16="http://schemas.microsoft.com/office/drawing/2014/main" val="343785135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2" title="Frame 13969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2"/>
          <p:cNvSpPr txBox="1"/>
          <p:nvPr/>
        </p:nvSpPr>
        <p:spPr>
          <a:xfrm>
            <a:off x="311700" y="716275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600" dirty="0">
                <a:solidFill>
                  <a:srgbClr val="616161"/>
                </a:solidFill>
                <a:latin typeface="Poppins Medium" panose="00000600000000000000" pitchFamily="2" charset="0"/>
                <a:ea typeface="Poppins Medium"/>
                <a:cs typeface="Poppins Medium" panose="00000600000000000000" pitchFamily="2" charset="0"/>
                <a:sym typeface="Poppins Medium"/>
              </a:rPr>
              <a:t>Estimated implementation cost (optional):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endParaRPr lang="en-GB" sz="1600" i="0" u="none" strike="noStrike" cap="none" dirty="0">
              <a:solidFill>
                <a:srgbClr val="616161"/>
              </a:solidFill>
              <a:latin typeface="Poppins Medium" panose="00000600000000000000" pitchFamily="2" charset="0"/>
              <a:ea typeface="Poppins Medium"/>
              <a:cs typeface="Poppins Medium" panose="00000600000000000000" pitchFamily="2" charset="0"/>
              <a:sym typeface="Poppins Medium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08F89DD-12B4-8B7C-3890-9E3A5A983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793642"/>
              </p:ext>
            </p:extLst>
          </p:nvPr>
        </p:nvGraphicFramePr>
        <p:xfrm>
          <a:off x="1162482" y="1094398"/>
          <a:ext cx="6819036" cy="3935297"/>
        </p:xfrm>
        <a:graphic>
          <a:graphicData uri="http://schemas.openxmlformats.org/drawingml/2006/table">
            <a:tbl>
              <a:tblPr/>
              <a:tblGrid>
                <a:gridCol w="1704759">
                  <a:extLst>
                    <a:ext uri="{9D8B030D-6E8A-4147-A177-3AD203B41FA5}">
                      <a16:colId xmlns:a16="http://schemas.microsoft.com/office/drawing/2014/main" val="1073822951"/>
                    </a:ext>
                  </a:extLst>
                </a:gridCol>
                <a:gridCol w="1704759">
                  <a:extLst>
                    <a:ext uri="{9D8B030D-6E8A-4147-A177-3AD203B41FA5}">
                      <a16:colId xmlns:a16="http://schemas.microsoft.com/office/drawing/2014/main" val="1397060250"/>
                    </a:ext>
                  </a:extLst>
                </a:gridCol>
                <a:gridCol w="1704759">
                  <a:extLst>
                    <a:ext uri="{9D8B030D-6E8A-4147-A177-3AD203B41FA5}">
                      <a16:colId xmlns:a16="http://schemas.microsoft.com/office/drawing/2014/main" val="1341005130"/>
                    </a:ext>
                  </a:extLst>
                </a:gridCol>
                <a:gridCol w="1704759">
                  <a:extLst>
                    <a:ext uri="{9D8B030D-6E8A-4147-A177-3AD203B41FA5}">
                      <a16:colId xmlns:a16="http://schemas.microsoft.com/office/drawing/2014/main" val="143509451"/>
                    </a:ext>
                  </a:extLst>
                </a:gridCol>
              </a:tblGrid>
              <a:tr h="3737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Component</a:t>
                      </a:r>
                    </a:p>
                  </a:txBody>
                  <a:tcPr marL="57903" marR="57903" marT="28952" marB="2895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Tool/Service</a:t>
                      </a:r>
                    </a:p>
                  </a:txBody>
                  <a:tcPr marL="57903" marR="57903" marT="28952" marB="2895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Estimated Cost (1 Month)</a:t>
                      </a:r>
                    </a:p>
                  </a:txBody>
                  <a:tcPr marL="57903" marR="57903" marT="28952" marB="2895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Notes</a:t>
                      </a:r>
                    </a:p>
                  </a:txBody>
                  <a:tcPr marL="57903" marR="57903" marT="28952" marB="28952" anchor="ctr"/>
                </a:tc>
                <a:extLst>
                  <a:ext uri="{0D108BD9-81ED-4DB2-BD59-A6C34878D82A}">
                    <a16:rowId xmlns:a16="http://schemas.microsoft.com/office/drawing/2014/main" val="1313445803"/>
                  </a:ext>
                </a:extLst>
              </a:tr>
              <a:tr h="5280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LLM / AI Reasoning</a:t>
                      </a:r>
                    </a:p>
                  </a:txBody>
                  <a:tcPr marL="57903" marR="57903" marT="28952" marB="2895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AWS Bedrock (Claude/GPT-like) or GPT-5 API</a:t>
                      </a:r>
                    </a:p>
                  </a:txBody>
                  <a:tcPr marL="57903" marR="57903" marT="28952" marB="2895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~$100 – $150</a:t>
                      </a:r>
                    </a:p>
                  </a:txBody>
                  <a:tcPr marL="57903" marR="57903" marT="28952" marB="2895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Assume ~50k–100k tokens/day during dev &amp; testing</a:t>
                      </a:r>
                    </a:p>
                  </a:txBody>
                  <a:tcPr marL="57903" marR="57903" marT="28952" marB="28952" anchor="ctr"/>
                </a:tc>
                <a:extLst>
                  <a:ext uri="{0D108BD9-81ED-4DB2-BD59-A6C34878D82A}">
                    <a16:rowId xmlns:a16="http://schemas.microsoft.com/office/drawing/2014/main" val="550654232"/>
                  </a:ext>
                </a:extLst>
              </a:tr>
              <a:tr h="3737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Compute (Backend)</a:t>
                      </a:r>
                    </a:p>
                  </a:txBody>
                  <a:tcPr marL="57903" marR="57903" marT="28952" marB="2895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AWS Lambda, API Gateway</a:t>
                      </a:r>
                    </a:p>
                  </a:txBody>
                  <a:tcPr marL="57903" marR="57903" marT="28952" marB="2895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&lt;$30</a:t>
                      </a:r>
                    </a:p>
                  </a:txBody>
                  <a:tcPr marL="57903" marR="57903" marT="28952" marB="2895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Pay-per-use, no servers required</a:t>
                      </a:r>
                    </a:p>
                  </a:txBody>
                  <a:tcPr marL="57903" marR="57903" marT="28952" marB="28952" anchor="ctr"/>
                </a:tc>
                <a:extLst>
                  <a:ext uri="{0D108BD9-81ED-4DB2-BD59-A6C34878D82A}">
                    <a16:rowId xmlns:a16="http://schemas.microsoft.com/office/drawing/2014/main" val="2706151493"/>
                  </a:ext>
                </a:extLst>
              </a:tr>
              <a:tr h="3737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Workflow Orchestration</a:t>
                      </a:r>
                    </a:p>
                  </a:txBody>
                  <a:tcPr marL="57903" marR="57903" marT="28952" marB="2895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AWS Step Functions</a:t>
                      </a:r>
                    </a:p>
                  </a:txBody>
                  <a:tcPr marL="57903" marR="57903" marT="28952" marB="2895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~$10</a:t>
                      </a:r>
                    </a:p>
                  </a:txBody>
                  <a:tcPr marL="57903" marR="57903" marT="28952" marB="2895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Low-cost for small number of flows</a:t>
                      </a:r>
                    </a:p>
                  </a:txBody>
                  <a:tcPr marL="57903" marR="57903" marT="28952" marB="28952" anchor="ctr"/>
                </a:tc>
                <a:extLst>
                  <a:ext uri="{0D108BD9-81ED-4DB2-BD59-A6C34878D82A}">
                    <a16:rowId xmlns:a16="http://schemas.microsoft.com/office/drawing/2014/main" val="3057119937"/>
                  </a:ext>
                </a:extLst>
              </a:tr>
              <a:tr h="3737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Data &amp; Storage</a:t>
                      </a:r>
                    </a:p>
                  </a:txBody>
                  <a:tcPr marL="57903" marR="57903" marT="28952" marB="2895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DynamoDB (policy store), S3 (playbooks)</a:t>
                      </a:r>
                    </a:p>
                  </a:txBody>
                  <a:tcPr marL="57903" marR="57903" marT="28952" marB="2895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&lt;$10</a:t>
                      </a:r>
                    </a:p>
                  </a:txBody>
                  <a:tcPr marL="57903" marR="57903" marT="28952" marB="2895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Minimal storage footprint</a:t>
                      </a:r>
                    </a:p>
                  </a:txBody>
                  <a:tcPr marL="57903" marR="57903" marT="28952" marB="28952" anchor="ctr"/>
                </a:tc>
                <a:extLst>
                  <a:ext uri="{0D108BD9-81ED-4DB2-BD59-A6C34878D82A}">
                    <a16:rowId xmlns:a16="http://schemas.microsoft.com/office/drawing/2014/main" val="4047585110"/>
                  </a:ext>
                </a:extLst>
              </a:tr>
              <a:tr h="3737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Monitoring &amp; Logs</a:t>
                      </a:r>
                    </a:p>
                  </a:txBody>
                  <a:tcPr marL="57903" marR="57903" marT="28952" marB="2895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CloudWatch, CloudTrail</a:t>
                      </a:r>
                    </a:p>
                  </a:txBody>
                  <a:tcPr marL="57903" marR="57903" marT="28952" marB="2895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~$15</a:t>
                      </a:r>
                    </a:p>
                  </a:txBody>
                  <a:tcPr marL="57903" marR="57903" marT="28952" marB="2895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Audit + log retention for demo</a:t>
                      </a:r>
                    </a:p>
                  </a:txBody>
                  <a:tcPr marL="57903" marR="57903" marT="28952" marB="28952" anchor="ctr"/>
                </a:tc>
                <a:extLst>
                  <a:ext uri="{0D108BD9-81ED-4DB2-BD59-A6C34878D82A}">
                    <a16:rowId xmlns:a16="http://schemas.microsoft.com/office/drawing/2014/main" val="3335211209"/>
                  </a:ext>
                </a:extLst>
              </a:tr>
              <a:tr h="3737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SuperOps Agent + API</a:t>
                      </a:r>
                    </a:p>
                  </a:txBody>
                  <a:tcPr marL="57903" marR="57903" marT="28952" marB="2895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Existing RMM Agent</a:t>
                      </a:r>
                    </a:p>
                  </a:txBody>
                  <a:tcPr marL="57903" marR="57903" marT="28952" marB="2895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Included (SuperOps sandbox or trial)</a:t>
                      </a:r>
                    </a:p>
                  </a:txBody>
                  <a:tcPr marL="57903" marR="57903" marT="28952" marB="2895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No extra cost for hackathon prototype</a:t>
                      </a:r>
                    </a:p>
                  </a:txBody>
                  <a:tcPr marL="57903" marR="57903" marT="28952" marB="28952" anchor="ctr"/>
                </a:tc>
                <a:extLst>
                  <a:ext uri="{0D108BD9-81ED-4DB2-BD59-A6C34878D82A}">
                    <a16:rowId xmlns:a16="http://schemas.microsoft.com/office/drawing/2014/main" val="2647554545"/>
                  </a:ext>
                </a:extLst>
              </a:tr>
              <a:tr h="3737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Frontend Hosting</a:t>
                      </a:r>
                    </a:p>
                  </a:txBody>
                  <a:tcPr marL="57903" marR="57903" marT="28952" marB="2895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AWS Amplify (React dashboard)</a:t>
                      </a:r>
                    </a:p>
                  </a:txBody>
                  <a:tcPr marL="57903" marR="57903" marT="28952" marB="2895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 dirty="0"/>
                        <a:t>~$5</a:t>
                      </a:r>
                    </a:p>
                  </a:txBody>
                  <a:tcPr marL="57903" marR="57903" marT="28952" marB="2895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For demo UI hosting</a:t>
                      </a:r>
                    </a:p>
                  </a:txBody>
                  <a:tcPr marL="57903" marR="57903" marT="28952" marB="28952" anchor="ctr"/>
                </a:tc>
                <a:extLst>
                  <a:ext uri="{0D108BD9-81ED-4DB2-BD59-A6C34878D82A}">
                    <a16:rowId xmlns:a16="http://schemas.microsoft.com/office/drawing/2014/main" val="1187174836"/>
                  </a:ext>
                </a:extLst>
              </a:tr>
              <a:tr h="3737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Slack/Teams Bot</a:t>
                      </a:r>
                    </a:p>
                  </a:txBody>
                  <a:tcPr marL="57903" marR="57903" marT="28952" marB="2895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AWS Lambda + API Gateway</a:t>
                      </a:r>
                    </a:p>
                  </a:txBody>
                  <a:tcPr marL="57903" marR="57903" marT="28952" marB="2895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~$5</a:t>
                      </a:r>
                    </a:p>
                  </a:txBody>
                  <a:tcPr marL="57903" marR="57903" marT="28952" marB="2895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Minimal execution cost</a:t>
                      </a:r>
                    </a:p>
                  </a:txBody>
                  <a:tcPr marL="57903" marR="57903" marT="28952" marB="28952" anchor="ctr"/>
                </a:tc>
                <a:extLst>
                  <a:ext uri="{0D108BD9-81ED-4DB2-BD59-A6C34878D82A}">
                    <a16:rowId xmlns:a16="http://schemas.microsoft.com/office/drawing/2014/main" val="920603991"/>
                  </a:ext>
                </a:extLst>
              </a:tr>
              <a:tr h="3737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Miscellaneous</a:t>
                      </a:r>
                    </a:p>
                  </a:txBody>
                  <a:tcPr marL="57903" marR="57903" marT="28952" marB="2895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/>
                        <a:t>Testing, CI/CD, small EC2 for simulations</a:t>
                      </a:r>
                    </a:p>
                  </a:txBody>
                  <a:tcPr marL="57903" marR="57903" marT="28952" marB="2895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~$50</a:t>
                      </a:r>
                    </a:p>
                  </a:txBody>
                  <a:tcPr marL="57903" marR="57903" marT="28952" marB="2895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/>
                        <a:t>Optional if you spin up test endpoints</a:t>
                      </a:r>
                    </a:p>
                  </a:txBody>
                  <a:tcPr marL="57903" marR="57903" marT="28952" marB="28952" anchor="ctr"/>
                </a:tc>
                <a:extLst>
                  <a:ext uri="{0D108BD9-81ED-4DB2-BD59-A6C34878D82A}">
                    <a16:rowId xmlns:a16="http://schemas.microsoft.com/office/drawing/2014/main" val="215154848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868</Words>
  <Application>Microsoft Office PowerPoint</Application>
  <PresentationFormat>On-screen Show (16:9)</PresentationFormat>
  <Paragraphs>112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Proxima Nova</vt:lpstr>
      <vt:lpstr>Poppins Medium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Balaji N</cp:lastModifiedBy>
  <cp:revision>1</cp:revision>
  <dcterms:modified xsi:type="dcterms:W3CDTF">2025-09-13T09:21:53Z</dcterms:modified>
</cp:coreProperties>
</file>